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7"/>
  </p:notesMasterIdLst>
  <p:handoutMasterIdLst>
    <p:handoutMasterId r:id="rId38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78" r:id="rId9"/>
    <p:sldId id="365" r:id="rId10"/>
    <p:sldId id="289" r:id="rId11"/>
    <p:sldId id="377" r:id="rId12"/>
    <p:sldId id="366" r:id="rId13"/>
    <p:sldId id="279" r:id="rId14"/>
    <p:sldId id="290" r:id="rId15"/>
    <p:sldId id="367" r:id="rId16"/>
    <p:sldId id="294" r:id="rId17"/>
    <p:sldId id="293" r:id="rId18"/>
    <p:sldId id="295" r:id="rId19"/>
    <p:sldId id="296" r:id="rId20"/>
    <p:sldId id="280" r:id="rId21"/>
    <p:sldId id="349" r:id="rId22"/>
    <p:sldId id="343" r:id="rId23"/>
    <p:sldId id="350" r:id="rId24"/>
    <p:sldId id="339" r:id="rId25"/>
    <p:sldId id="335" r:id="rId26"/>
    <p:sldId id="344" r:id="rId27"/>
    <p:sldId id="345" r:id="rId28"/>
    <p:sldId id="298" r:id="rId29"/>
    <p:sldId id="302" r:id="rId30"/>
    <p:sldId id="329" r:id="rId31"/>
    <p:sldId id="351" r:id="rId32"/>
    <p:sldId id="368" r:id="rId33"/>
    <p:sldId id="369" r:id="rId34"/>
    <p:sldId id="282" r:id="rId35"/>
    <p:sldId id="331" r:id="rId36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7"/>
    <p:restoredTop sz="94667"/>
  </p:normalViewPr>
  <p:slideViewPr>
    <p:cSldViewPr snapToGrid="0">
      <p:cViewPr varScale="1">
        <p:scale>
          <a:sx n="50" d="100"/>
          <a:sy n="50" d="100"/>
        </p:scale>
        <p:origin x="854" y="29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7783A79-83B8-4D49-BBC2-5D548B427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8928C3-9072-42C2-A825-768E263084C4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DB4D94A-E0FC-49E4-83E5-A10A268ED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357CA5-7158-4580-8BAB-76FAF5908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F9D4368-2D5B-44CF-9769-7950A1E38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D9A8E8-F4EA-46C2-B927-AF9B295CD51A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4751EBF-BF03-4EB3-AC59-8937FFC0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63753AF-4080-4D90-93A4-E18673570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80" y="6613525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2a.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</a:t>
            </a:r>
            <a:r>
              <a:rPr lang="en-US" altLang="en-US" dirty="0" smtClean="0"/>
              <a:t>2a:  </a:t>
            </a:r>
            <a:r>
              <a:rPr lang="en-US" altLang="en-US" dirty="0"/>
              <a:t>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/>
              <a:t>User-friendly </a:t>
            </a:r>
            <a:r>
              <a:rPr lang="en-US" altLang="en-US" b="1">
                <a:solidFill>
                  <a:srgbClr val="3366FF"/>
                </a:solidFill>
              </a:rPr>
              <a:t>desktop</a:t>
            </a:r>
            <a:r>
              <a:rPr lang="en-US" altLang="en-US"/>
              <a:t> metaphor interface</a:t>
            </a:r>
          </a:p>
          <a:p>
            <a:pPr lvl="1"/>
            <a:r>
              <a:rPr lang="en-US" altLang="en-US"/>
              <a:t>Usually mouse, keyboard, and monitor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Icons</a:t>
            </a:r>
            <a:r>
              <a:rPr lang="en-US" altLang="en-US"/>
              <a:t> represent files, programs, actions, etc</a:t>
            </a:r>
          </a:p>
          <a:p>
            <a:pPr lvl="1"/>
            <a:r>
              <a:rPr lang="en-US" altLang="en-US"/>
              <a:t>Various mouse buttons over objects in the interface cause various actions (provide information, options, execute function, open directory (known as a </a:t>
            </a:r>
            <a:r>
              <a:rPr lang="en-US" altLang="en-US" b="1">
                <a:solidFill>
                  <a:srgbClr val="3366FF"/>
                </a:solidFill>
              </a:rPr>
              <a:t>folder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Invented at Xerox PARC</a:t>
            </a:r>
          </a:p>
          <a:p>
            <a:r>
              <a:rPr lang="en-US" altLang="en-US"/>
              <a:t>Many systems now include both CLI and GUI interfaces</a:t>
            </a:r>
          </a:p>
          <a:p>
            <a:pPr lvl="1"/>
            <a:r>
              <a:rPr lang="en-US" altLang="en-US"/>
              <a:t>Microsoft Windows is GUI with CLI </a:t>
            </a:r>
            <a:r>
              <a:rPr lang="ja-JP" altLang="en-US"/>
              <a:t>“</a:t>
            </a:r>
            <a:r>
              <a:rPr lang="en-US" altLang="ja-JP"/>
              <a:t>command</a:t>
            </a:r>
            <a:r>
              <a:rPr lang="ja-JP" altLang="en-US"/>
              <a:t>”</a:t>
            </a:r>
            <a:r>
              <a:rPr lang="en-US" altLang="ja-JP"/>
              <a:t> shell</a:t>
            </a:r>
          </a:p>
          <a:p>
            <a:pPr lvl="1"/>
            <a:r>
              <a:rPr lang="en-US" altLang="en-US"/>
              <a:t>Apple Mac OS X is </a:t>
            </a:r>
            <a:r>
              <a:rPr lang="ja-JP" altLang="en-US"/>
              <a:t>“</a:t>
            </a:r>
            <a:r>
              <a:rPr lang="en-US" altLang="ja-JP"/>
              <a:t>Aqua</a:t>
            </a:r>
            <a:r>
              <a:rPr lang="ja-JP" altLang="en-US"/>
              <a:t>”</a:t>
            </a:r>
            <a:r>
              <a:rPr lang="en-US" altLang="ja-JP"/>
              <a:t> GUI interface with UNIX kernel underneath and shells available</a:t>
            </a:r>
          </a:p>
          <a:p>
            <a:pPr lvl="1"/>
            <a:r>
              <a:rPr lang="en-US" altLang="en-US"/>
              <a:t>Unix and Linux have CLI with optional GUI interfaces (CDE, KDE, GNOME)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Programming interface to the services provided by the OS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Typically written in a high-level language (C or C++)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Mostly accessed by programs via a high-level </a:t>
            </a:r>
            <a:r>
              <a:rPr lang="en-US" altLang="en-US" b="1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3366FF"/>
                </a:solidFill>
              </a:rPr>
              <a:t>API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rather than direct system call use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Exact type and amount of information vary according to OS and call</a:t>
            </a:r>
            <a:endParaRPr lang="en-US" altLang="en-US" sz="900"/>
          </a:p>
          <a:p>
            <a:pPr>
              <a:lnSpc>
                <a:spcPct val="90000"/>
              </a:lnSpc>
            </a:pPr>
            <a:r>
              <a:rPr lang="en-US" altLang="en-US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Parameters stored in a block</a:t>
            </a:r>
            <a:r>
              <a:rPr lang="en-US" altLang="en-US" i="1"/>
              <a:t>, </a:t>
            </a:r>
            <a:r>
              <a:rPr lang="en-US" altLang="en-US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Parameters placed, or </a:t>
            </a:r>
            <a:r>
              <a:rPr lang="en-US" altLang="en-US" b="1">
                <a:solidFill>
                  <a:srgbClr val="3366FF"/>
                </a:solidFill>
              </a:rPr>
              <a:t>pushed</a:t>
            </a:r>
            <a:r>
              <a:rPr lang="en-US" altLang="en-US" i="1"/>
              <a:t>, </a:t>
            </a:r>
            <a:r>
              <a:rPr lang="en-US" altLang="en-US"/>
              <a:t>onto the </a:t>
            </a:r>
            <a:r>
              <a:rPr lang="en-US" altLang="en-US" b="1">
                <a:solidFill>
                  <a:srgbClr val="3366FF"/>
                </a:solidFill>
              </a:rPr>
              <a:t>stack</a:t>
            </a:r>
            <a:r>
              <a:rPr lang="en-US" altLang="en-US" i="1"/>
              <a:t> </a:t>
            </a:r>
            <a:r>
              <a:rPr lang="en-US" altLang="en-US"/>
              <a:t>by the program and </a:t>
            </a:r>
            <a:r>
              <a:rPr lang="en-US" altLang="en-US" b="1">
                <a:solidFill>
                  <a:srgbClr val="3366FF"/>
                </a:solidFill>
              </a:rPr>
              <a:t>popped</a:t>
            </a:r>
            <a:r>
              <a:rPr lang="en-US" altLang="en-US" i="1"/>
              <a:t> </a:t>
            </a:r>
            <a:r>
              <a:rPr lang="en-US" altLang="en-US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/>
              <a:t>Process control</a:t>
            </a:r>
          </a:p>
          <a:p>
            <a:pPr lvl="1"/>
            <a:r>
              <a:rPr lang="en-US" altLang="en-US"/>
              <a:t>create process, terminate process</a:t>
            </a:r>
          </a:p>
          <a:p>
            <a:pPr lvl="1"/>
            <a:r>
              <a:rPr lang="en-US" altLang="en-US"/>
              <a:t>end, abort</a:t>
            </a:r>
          </a:p>
          <a:p>
            <a:pPr lvl="1"/>
            <a:r>
              <a:rPr lang="en-US" altLang="en-US"/>
              <a:t>load, execute</a:t>
            </a:r>
          </a:p>
          <a:p>
            <a:pPr lvl="1"/>
            <a:r>
              <a:rPr lang="en-US" altLang="en-US"/>
              <a:t>get process attributes, set process attributes</a:t>
            </a:r>
          </a:p>
          <a:p>
            <a:pPr lvl="1"/>
            <a:r>
              <a:rPr lang="en-US" altLang="en-US"/>
              <a:t>wait for time</a:t>
            </a:r>
          </a:p>
          <a:p>
            <a:pPr lvl="1"/>
            <a:r>
              <a:rPr lang="en-US" altLang="en-US"/>
              <a:t>wait event, signal event</a:t>
            </a:r>
          </a:p>
          <a:p>
            <a:pPr lvl="1"/>
            <a:r>
              <a:rPr lang="en-US" altLang="en-US"/>
              <a:t>allocate and free memory</a:t>
            </a:r>
          </a:p>
          <a:p>
            <a:pPr lvl="1"/>
            <a:r>
              <a:rPr lang="en-US" altLang="en-US"/>
              <a:t>Dump memory if error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Debugger</a:t>
            </a:r>
            <a:r>
              <a:rPr lang="en-US" altLang="en-US"/>
              <a:t> for determining </a:t>
            </a:r>
            <a:r>
              <a:rPr lang="en-US" altLang="en-US" b="1">
                <a:solidFill>
                  <a:srgbClr val="3366FF"/>
                </a:solidFill>
              </a:rPr>
              <a:t>bugs, single step </a:t>
            </a:r>
            <a:r>
              <a:rPr lang="en-US" altLang="en-US"/>
              <a:t>execution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Locks</a:t>
            </a:r>
            <a:r>
              <a:rPr lang="en-US" altLang="en-US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/>
              <a:t>Information maintenance</a:t>
            </a:r>
          </a:p>
          <a:p>
            <a:pPr lvl="1"/>
            <a:r>
              <a:rPr lang="en-US" altLang="en-US"/>
              <a:t>get time or date, set time or date</a:t>
            </a:r>
          </a:p>
          <a:p>
            <a:pPr lvl="1"/>
            <a:r>
              <a:rPr lang="en-US" altLang="en-US"/>
              <a:t>get system data, set system data</a:t>
            </a:r>
          </a:p>
          <a:p>
            <a:pPr lvl="1"/>
            <a:r>
              <a:rPr lang="en-US" altLang="en-US"/>
              <a:t>get and set process, file, or device attributes</a:t>
            </a:r>
          </a:p>
          <a:p>
            <a:r>
              <a:rPr lang="en-US" altLang="en-US"/>
              <a:t>Communications</a:t>
            </a:r>
          </a:p>
          <a:p>
            <a:pPr lvl="1"/>
            <a:r>
              <a:rPr lang="en-US" altLang="en-US"/>
              <a:t>create, delete communication connection</a:t>
            </a:r>
          </a:p>
          <a:p>
            <a:pPr lvl="1"/>
            <a:r>
              <a:rPr lang="en-US" altLang="en-US"/>
              <a:t>send, receive messages if </a:t>
            </a:r>
            <a:r>
              <a:rPr lang="en-US" altLang="en-US" b="1">
                <a:solidFill>
                  <a:srgbClr val="3366FF"/>
                </a:solidFill>
              </a:rPr>
              <a:t>message passing model </a:t>
            </a:r>
            <a:r>
              <a:rPr lang="en-US" altLang="en-US"/>
              <a:t>to </a:t>
            </a:r>
            <a:r>
              <a:rPr lang="en-US" altLang="en-US" b="1">
                <a:solidFill>
                  <a:srgbClr val="3366FF"/>
                </a:solidFill>
              </a:rPr>
              <a:t>host name</a:t>
            </a:r>
            <a:r>
              <a:rPr lang="en-US" altLang="en-US"/>
              <a:t> or </a:t>
            </a:r>
            <a:r>
              <a:rPr lang="en-US" altLang="en-US" b="1">
                <a:solidFill>
                  <a:srgbClr val="3366FF"/>
                </a:solidFill>
              </a:rPr>
              <a:t>process name</a:t>
            </a:r>
          </a:p>
          <a:p>
            <a:pPr lvl="2"/>
            <a:r>
              <a:rPr lang="en-US" altLang="en-US"/>
              <a:t>From</a:t>
            </a:r>
            <a:r>
              <a:rPr lang="en-US" altLang="en-US" b="1">
                <a:solidFill>
                  <a:srgbClr val="3366FF"/>
                </a:solidFill>
              </a:rPr>
              <a:t> client </a:t>
            </a:r>
            <a:r>
              <a:rPr lang="en-US" altLang="en-US"/>
              <a:t>to</a:t>
            </a:r>
            <a:r>
              <a:rPr lang="en-US" altLang="en-US" b="1">
                <a:solidFill>
                  <a:srgbClr val="3366FF"/>
                </a:solidFill>
              </a:rPr>
              <a:t> server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Shared-memory model </a:t>
            </a:r>
            <a:r>
              <a:rPr lang="en-US" altLang="en-US"/>
              <a:t>create and gain access to memory regions</a:t>
            </a:r>
          </a:p>
          <a:p>
            <a:pPr lvl="1"/>
            <a:r>
              <a:rPr lang="en-US" altLang="en-US"/>
              <a:t>transfer status information</a:t>
            </a:r>
          </a:p>
          <a:p>
            <a:pPr lvl="1"/>
            <a:r>
              <a:rPr lang="en-US" altLang="en-US"/>
              <a:t>attach and detach remote devices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4599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</a:p>
          <a:p>
            <a:r>
              <a:rPr lang="en-US" altLang="en-US" dirty="0"/>
              <a:t>No operating system</a:t>
            </a:r>
          </a:p>
          <a:p>
            <a:r>
              <a:rPr lang="en-US" altLang="en-US" dirty="0"/>
              <a:t>Programs (sketch) loaded via USB into flash memory</a:t>
            </a:r>
          </a:p>
          <a:p>
            <a:r>
              <a:rPr lang="en-US" altLang="en-US" dirty="0"/>
              <a:t>Single memory space</a:t>
            </a:r>
          </a:p>
          <a:p>
            <a:r>
              <a:rPr lang="en-US" altLang="en-US" dirty="0"/>
              <a:t>Boot loader loads program</a:t>
            </a:r>
          </a:p>
          <a:p>
            <a:r>
              <a:rPr lang="en-US" altLang="en-US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372519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53" y="1266090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dirty="0"/>
              <a:t>Multitasking</a:t>
            </a:r>
          </a:p>
          <a:p>
            <a:r>
              <a:rPr lang="en-US" altLang="en-US" dirty="0"/>
              <a:t>User login -&gt; invoke user</a:t>
            </a:r>
            <a:r>
              <a:rPr lang="ja-JP" altLang="en-US" dirty="0"/>
              <a:t>’</a:t>
            </a:r>
            <a:r>
              <a:rPr lang="en-US" altLang="ja-JP" dirty="0"/>
              <a:t>s choice of shell</a:t>
            </a:r>
          </a:p>
          <a:p>
            <a:r>
              <a:rPr lang="en-US" altLang="en-US" dirty="0"/>
              <a:t>Shell executes fork() system call to create process</a:t>
            </a:r>
          </a:p>
          <a:p>
            <a:pPr lvl="1"/>
            <a:r>
              <a:rPr lang="en-US" altLang="en-US" dirty="0"/>
              <a:t>Executes exec() to load program into process</a:t>
            </a:r>
          </a:p>
          <a:p>
            <a:pPr lvl="1"/>
            <a:r>
              <a:rPr lang="en-US" altLang="en-US" dirty="0"/>
              <a:t>Shell waits for process to terminate or continues with user commands</a:t>
            </a:r>
          </a:p>
          <a:p>
            <a:r>
              <a:rPr lang="en-US" altLang="en-US" dirty="0"/>
              <a:t>Process exits with:</a:t>
            </a:r>
          </a:p>
          <a:p>
            <a:pPr lvl="1"/>
            <a:r>
              <a:rPr lang="en-US" altLang="en-US" dirty="0"/>
              <a:t> code = 0 – no error </a:t>
            </a:r>
          </a:p>
          <a:p>
            <a:pPr lvl="1"/>
            <a:r>
              <a:rPr lang="en-US" altLang="en-US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/>
              <a:t>File manipulation </a:t>
            </a:r>
          </a:p>
          <a:p>
            <a:pPr lvl="1"/>
            <a:r>
              <a:rPr lang="en-US" altLang="en-US"/>
              <a:t>Status information sometimes stored in a file</a:t>
            </a:r>
          </a:p>
          <a:p>
            <a:pPr lvl="1"/>
            <a:r>
              <a:rPr lang="en-US" altLang="en-US"/>
              <a:t>Programming language support</a:t>
            </a:r>
          </a:p>
          <a:p>
            <a:pPr lvl="1"/>
            <a:r>
              <a:rPr lang="en-US" altLang="en-US"/>
              <a:t>Program loading and execution</a:t>
            </a:r>
          </a:p>
          <a:p>
            <a:pPr lvl="1"/>
            <a:r>
              <a:rPr lang="en-US" altLang="en-US"/>
              <a:t>Communications</a:t>
            </a:r>
          </a:p>
          <a:p>
            <a:pPr lvl="1"/>
            <a:r>
              <a:rPr lang="en-US" altLang="en-US"/>
              <a:t>Background services</a:t>
            </a:r>
          </a:p>
          <a:p>
            <a:pPr lvl="1"/>
            <a:r>
              <a:rPr lang="en-US" altLang="en-US"/>
              <a:t>Application programs</a:t>
            </a:r>
          </a:p>
          <a:p>
            <a:r>
              <a:rPr lang="en-US" altLang="en-US"/>
              <a:t>Most users</a:t>
            </a:r>
            <a:r>
              <a:rPr lang="ja-JP" altLang="en-US"/>
              <a:t>’</a:t>
            </a:r>
            <a:r>
              <a:rPr lang="en-US" altLang="ja-JP"/>
              <a:t> view of the operation system is defined by system programs, not the actual system calls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File management </a:t>
            </a:r>
            <a:r>
              <a:rPr lang="en-US" altLang="en-US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Some systems implement  a </a:t>
            </a:r>
            <a:r>
              <a:rPr lang="en-US" altLang="en-US" b="1">
                <a:solidFill>
                  <a:srgbClr val="3366FF"/>
                </a:solidFill>
              </a:rPr>
              <a:t>registry</a:t>
            </a:r>
            <a:r>
              <a:rPr lang="en-US" altLang="en-US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system services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9B64704-3592-4DF7-85E7-FB2DB8581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17488"/>
            <a:ext cx="79962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93ED54D-5EE3-433B-820F-AFAE8BC4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08075"/>
            <a:ext cx="7675563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services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66FF"/>
                </a:solidFill>
              </a:rPr>
              <a:t>subsystems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66FF"/>
                </a:solidFill>
              </a:rPr>
              <a:t>daemons</a:t>
            </a:r>
            <a:r>
              <a:rPr lang="en-US" altLang="en-US"/>
              <a:t> </a:t>
            </a:r>
            <a:endParaRPr lang="en-US" altLang="en-US" b="1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Don’t pertain to system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Run by users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Launched by command line, mouse click, finger poke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139628D-AE2A-46FB-AA5B-FECFA241A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Linkers and Loaders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F413004A-DAD3-4F03-A509-ECD5943DE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Source code compiled into object files designed to be loaded into any physical memory location – </a:t>
            </a:r>
            <a:r>
              <a:rPr lang="en-US" altLang="en-US" b="1">
                <a:solidFill>
                  <a:srgbClr val="3366FF"/>
                </a:solidFill>
              </a:rPr>
              <a:t>relocatable object file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Linker </a:t>
            </a:r>
            <a:r>
              <a:rPr lang="en-US" altLang="en-US"/>
              <a:t>combines these into single binary </a:t>
            </a:r>
            <a:r>
              <a:rPr lang="en-US" altLang="en-US" b="1">
                <a:solidFill>
                  <a:srgbClr val="3366FF"/>
                </a:solidFill>
              </a:rPr>
              <a:t>executable</a:t>
            </a:r>
            <a:r>
              <a:rPr lang="en-US" altLang="en-US"/>
              <a:t> file</a:t>
            </a:r>
          </a:p>
          <a:p>
            <a:pPr lvl="1"/>
            <a:r>
              <a:rPr lang="en-US" altLang="en-US"/>
              <a:t>Also brings in libraries</a:t>
            </a:r>
          </a:p>
          <a:p>
            <a:r>
              <a:rPr lang="en-US" altLang="en-US"/>
              <a:t>Program resides on secondary storage as binary executable</a:t>
            </a:r>
          </a:p>
          <a:p>
            <a:r>
              <a:rPr lang="en-US" altLang="en-US"/>
              <a:t>Must be brought into memory by </a:t>
            </a:r>
            <a:r>
              <a:rPr lang="en-US" altLang="en-US" b="1">
                <a:solidFill>
                  <a:srgbClr val="3366FF"/>
                </a:solidFill>
              </a:rPr>
              <a:t>loader</a:t>
            </a:r>
            <a:r>
              <a:rPr lang="en-US" altLang="en-US"/>
              <a:t> to be executed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Relocation</a:t>
            </a:r>
            <a:r>
              <a:rPr lang="en-US" altLang="en-US"/>
              <a:t> assigns final addresses to program parts and adjusts code and data in program to match those addresses</a:t>
            </a:r>
          </a:p>
          <a:p>
            <a:r>
              <a:rPr lang="en-US" altLang="en-US"/>
              <a:t>Modern general purpose systems don’t link libraries into executables</a:t>
            </a:r>
          </a:p>
          <a:p>
            <a:pPr lvl="1"/>
            <a:r>
              <a:rPr lang="en-US" altLang="en-US"/>
              <a:t>Rather, </a:t>
            </a:r>
            <a:r>
              <a:rPr lang="en-US" altLang="en-US" b="1">
                <a:solidFill>
                  <a:srgbClr val="3366FF"/>
                </a:solidFill>
              </a:rPr>
              <a:t>dynamically linked libraries </a:t>
            </a:r>
            <a:r>
              <a:rPr lang="en-US" altLang="en-US"/>
              <a:t>(in Windows, </a:t>
            </a:r>
            <a:r>
              <a:rPr lang="en-US" altLang="en-US" b="1">
                <a:solidFill>
                  <a:srgbClr val="3366FF"/>
                </a:solidFill>
              </a:rPr>
              <a:t>DLLs</a:t>
            </a:r>
            <a:r>
              <a:rPr lang="en-US" altLang="en-US"/>
              <a:t>) are loaded as needed, shared by all that use the same version of that same library (loaded once)</a:t>
            </a:r>
          </a:p>
          <a:p>
            <a:r>
              <a:rPr lang="en-US" altLang="en-US"/>
              <a:t>Object, executable files have standard formats, so operating system knows how to load and start them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2C7140E0-64EE-48A3-941C-70C6BCDF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5425"/>
            <a:ext cx="7573962" cy="576263"/>
          </a:xfrm>
        </p:spPr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7587" name="Content Placeholder 6">
            <a:extLst>
              <a:ext uri="{FF2B5EF4-FFF2-40B4-BE49-F238E27FC236}">
                <a16:creationId xmlns:a16="http://schemas.microsoft.com/office/drawing/2014/main" id="{CD8E9885-D5F1-451A-B45F-8C24EB28DF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204913"/>
            <a:ext cx="4608512" cy="485933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9580D1A4-1911-40B7-90C7-4F5EE514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26" y="154025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id="{672EE902-C4A8-4076-BE5F-A5B41CC5B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4884"/>
            <a:ext cx="7643813" cy="4979516"/>
          </a:xfrm>
        </p:spPr>
        <p:txBody>
          <a:bodyPr/>
          <a:lstStyle/>
          <a:p>
            <a:r>
              <a:rPr lang="en-US" altLang="en-US" dirty="0"/>
              <a:t>Apps compiled on one system usually not executable on other operating systems</a:t>
            </a:r>
          </a:p>
          <a:p>
            <a:r>
              <a:rPr lang="en-US" altLang="en-US" dirty="0"/>
              <a:t>Each operating system provides its own unique system calls</a:t>
            </a:r>
          </a:p>
          <a:p>
            <a:pPr lvl="1"/>
            <a:r>
              <a:rPr lang="en-US" altLang="en-US" dirty="0"/>
              <a:t>Own file formats, etc.</a:t>
            </a:r>
          </a:p>
          <a:p>
            <a:r>
              <a:rPr lang="en-US" altLang="en-US" dirty="0"/>
              <a:t>Apps can be multi-operating system</a:t>
            </a:r>
          </a:p>
          <a:p>
            <a:pPr lvl="1"/>
            <a:r>
              <a:rPr lang="en-US" altLang="en-US" dirty="0"/>
              <a:t>Written in interpreted language like Python, Ruby, and interpreter available on multiple operating systems</a:t>
            </a:r>
          </a:p>
          <a:p>
            <a:pPr lvl="1"/>
            <a:r>
              <a:rPr lang="en-US" altLang="en-US" dirty="0"/>
              <a:t>App written in language that includes a VM containing the running app (like Java)</a:t>
            </a:r>
          </a:p>
          <a:p>
            <a:pPr lvl="1"/>
            <a:r>
              <a:rPr lang="en-US" altLang="en-US" dirty="0"/>
              <a:t>Use standard language (like C), compile separately on each operating system to run on each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Application Binary Interface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ABI</a:t>
            </a:r>
            <a:r>
              <a:rPr lang="en-US" altLang="en-US" dirty="0"/>
              <a:t>) is architecture equivalent of API, defines how different components of binary code can interface for a given operating system on a given architecture, CPU, etc.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/>
              <a:t>Operating systems provide an environment for execution of programs and services to programs and users</a:t>
            </a:r>
          </a:p>
          <a:p>
            <a:r>
              <a:rPr lang="en-US" altLang="en-US"/>
              <a:t>One set of operating-system services provides functions that are helpful to the user:</a:t>
            </a:r>
          </a:p>
          <a:p>
            <a:pPr lvl="1"/>
            <a:r>
              <a:rPr lang="en-US" altLang="en-US" b="1"/>
              <a:t>User interface </a:t>
            </a:r>
            <a:r>
              <a:rPr lang="en-US" altLang="en-US"/>
              <a:t>- Almost all operating systems have a user interface (</a:t>
            </a:r>
            <a:r>
              <a:rPr lang="en-US" altLang="en-US" b="1">
                <a:solidFill>
                  <a:srgbClr val="3366FF"/>
                </a:solidFill>
              </a:rPr>
              <a:t>UI</a:t>
            </a:r>
            <a:r>
              <a:rPr lang="en-US" altLang="en-US"/>
              <a:t>).</a:t>
            </a:r>
          </a:p>
          <a:p>
            <a:pPr lvl="2"/>
            <a:r>
              <a:rPr lang="en-US" altLang="en-US"/>
              <a:t>Varies between </a:t>
            </a:r>
            <a:r>
              <a:rPr lang="en-US" altLang="en-US" b="1">
                <a:solidFill>
                  <a:srgbClr val="3366FF"/>
                </a:solidFill>
              </a:rPr>
              <a:t>Command-Line </a:t>
            </a:r>
            <a:r>
              <a:rPr lang="en-US" altLang="en-US" b="1"/>
              <a:t>(</a:t>
            </a:r>
            <a:r>
              <a:rPr lang="en-US" altLang="en-US" b="1">
                <a:solidFill>
                  <a:srgbClr val="3366FF"/>
                </a:solidFill>
              </a:rPr>
              <a:t>CLI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000000"/>
                </a:solidFill>
              </a:rPr>
              <a:t>, </a:t>
            </a:r>
            <a:r>
              <a:rPr lang="en-US" altLang="en-US" b="1">
                <a:solidFill>
                  <a:srgbClr val="3366FF"/>
                </a:solidFill>
              </a:rPr>
              <a:t>Graphics User Interface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3366FF"/>
                </a:solidFill>
              </a:rPr>
              <a:t>GUI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000000"/>
                </a:solidFill>
              </a:rPr>
              <a:t>,</a:t>
            </a:r>
            <a:r>
              <a:rPr lang="en-US" altLang="en-US" b="1">
                <a:solidFill>
                  <a:srgbClr val="3366FF"/>
                </a:solidFill>
              </a:rPr>
              <a:t>  touch-screen,  Batch</a:t>
            </a:r>
          </a:p>
          <a:p>
            <a:pPr lvl="1"/>
            <a:r>
              <a:rPr lang="en-US" altLang="en-US" b="1"/>
              <a:t>Program execution </a:t>
            </a:r>
            <a:r>
              <a:rPr lang="en-US" altLang="en-US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/>
              <a:t>I/O operations </a:t>
            </a:r>
            <a:r>
              <a:rPr lang="en-US" altLang="en-US"/>
              <a:t>-  A running program may require I/O, which may involve a file or an I/O device</a:t>
            </a:r>
          </a:p>
          <a:p>
            <a:pPr lvl="1"/>
            <a:r>
              <a:rPr lang="en-US" altLang="en-US" b="1"/>
              <a:t>File-system manipulation </a:t>
            </a:r>
            <a:r>
              <a:rPr lang="en-US" altLang="en-US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3366FF"/>
                </a:solidFill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s-8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9232</TotalTime>
  <Words>1984</Words>
  <Application>Microsoft Office PowerPoint</Application>
  <PresentationFormat>On-screen Show (4:3)</PresentationFormat>
  <Paragraphs>242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MS PGothic</vt:lpstr>
      <vt:lpstr>MS PGothic</vt:lpstr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2a: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System Services</vt:lpstr>
      <vt:lpstr>System Services (Cont.)</vt:lpstr>
      <vt:lpstr>System Services (Cont.)</vt:lpstr>
      <vt:lpstr>System Services (Cont.)</vt:lpstr>
      <vt:lpstr>Linkers and Loaders</vt:lpstr>
      <vt:lpstr>The Role of the Linker and Loader</vt:lpstr>
      <vt:lpstr>Why Applications are Operating System Specific</vt:lpstr>
      <vt:lpstr>End of Chapter 2a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196</cp:revision>
  <cp:lastPrinted>2001-06-14T13:58:17Z</cp:lastPrinted>
  <dcterms:created xsi:type="dcterms:W3CDTF">2011-01-13T23:43:38Z</dcterms:created>
  <dcterms:modified xsi:type="dcterms:W3CDTF">2020-01-22T18:08:20Z</dcterms:modified>
</cp:coreProperties>
</file>